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256" r:id="rId2"/>
    <p:sldId id="281" r:id="rId3"/>
    <p:sldId id="318" r:id="rId4"/>
    <p:sldId id="282" r:id="rId5"/>
    <p:sldId id="283" r:id="rId6"/>
    <p:sldId id="310" r:id="rId7"/>
    <p:sldId id="319" r:id="rId8"/>
    <p:sldId id="320" r:id="rId9"/>
    <p:sldId id="296" r:id="rId10"/>
    <p:sldId id="297" r:id="rId11"/>
    <p:sldId id="321" r:id="rId12"/>
    <p:sldId id="257" r:id="rId13"/>
    <p:sldId id="325" r:id="rId14"/>
    <p:sldId id="324" r:id="rId15"/>
    <p:sldId id="322" r:id="rId16"/>
    <p:sldId id="271" r:id="rId17"/>
    <p:sldId id="292" r:id="rId18"/>
    <p:sldId id="298" r:id="rId19"/>
    <p:sldId id="316" r:id="rId20"/>
    <p:sldId id="311" r:id="rId21"/>
    <p:sldId id="314" r:id="rId22"/>
    <p:sldId id="315" r:id="rId23"/>
    <p:sldId id="303" r:id="rId24"/>
    <p:sldId id="301" r:id="rId25"/>
    <p:sldId id="302" r:id="rId26"/>
    <p:sldId id="299" r:id="rId27"/>
    <p:sldId id="300" r:id="rId28"/>
    <p:sldId id="258" r:id="rId29"/>
    <p:sldId id="259" r:id="rId30"/>
    <p:sldId id="317" r:id="rId31"/>
    <p:sldId id="304" r:id="rId3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84" autoAdjust="0"/>
  </p:normalViewPr>
  <p:slideViewPr>
    <p:cSldViewPr>
      <p:cViewPr varScale="1">
        <p:scale>
          <a:sx n="82" d="100"/>
          <a:sy n="82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605;&#3634;&#3619;&#3634;&#3591;&#3594;&#3656;&#3623;&#3618;&#3588;&#3635;&#3609;&#3623;&#3603;&#3588;&#3623;&#3634;&#3617;&#3648;&#3626;&#3637;&#3656;&#3618;&#3591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605;&#3634;&#3619;&#3634;&#3591;&#3594;&#3656;&#3623;&#3618;&#3588;&#3635;&#3609;&#3623;&#3603;&#3588;&#3623;&#3634;&#3617;&#3648;&#3626;&#3637;&#3656;&#3618;&#3591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605;&#3634;&#3619;&#3634;&#3591;&#3594;&#3656;&#3623;&#3618;&#3588;&#3635;&#3609;&#3623;&#3603;&#3588;&#3623;&#3634;&#3617;&#3648;&#3626;&#3637;&#3656;&#3618;&#3591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605;&#3634;&#3619;&#3634;&#3591;&#3594;&#3656;&#3623;&#3618;&#3588;&#3635;&#3609;&#3623;&#3603;&#3588;&#3623;&#3634;&#3617;&#3648;&#3626;&#3637;&#3656;&#3618;&#3591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605;&#3634;&#3619;&#3634;&#3591;&#3594;&#3656;&#3623;&#3618;&#3588;&#3635;&#3609;&#3623;&#3603;&#3588;&#3623;&#3634;&#3617;&#3648;&#3626;&#3637;&#3656;&#3618;&#359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style val="6"/>
  <c:chart>
    <c:autoTitleDeleted val="1"/>
    <c:plotArea>
      <c:layout/>
      <c:barChart>
        <c:barDir val="bar"/>
        <c:grouping val="clustered"/>
        <c:ser>
          <c:idx val="0"/>
          <c:order val="0"/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C00000"/>
              </a:solidFill>
            </c:spPr>
          </c:dPt>
          <c:dPt>
            <c:idx val="4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5"/>
            <c:spPr>
              <a:solidFill>
                <a:srgbClr val="00B0F0"/>
              </a:solidFill>
            </c:spPr>
          </c:dPt>
          <c:dPt>
            <c:idx val="6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7"/>
            <c:spPr>
              <a:solidFill>
                <a:schemeClr val="accent2">
                  <a:lumMod val="5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2000" b="1"/>
                </a:pPr>
                <a:endParaRPr lang="th-TH"/>
              </a:p>
            </c:txPr>
            <c:showVal val="1"/>
          </c:dLbls>
          <c:cat>
            <c:strRef>
              <c:f>สถาบัน!$D$38:$D$45</c:f>
              <c:strCache>
                <c:ptCount val="8"/>
                <c:pt idx="0">
                  <c:v>ด้านชุมชน</c:v>
                </c:pt>
                <c:pt idx="1">
                  <c:v>ด้านภาพลักษณ์และชื่อเสียง</c:v>
                </c:pt>
                <c:pt idx="2">
                  <c:v>ด้านกลยุทธ์</c:v>
                </c:pt>
                <c:pt idx="3">
                  <c:v>ด้านสิ่งแวดล้อม</c:v>
                </c:pt>
                <c:pt idx="4">
                  <c:v>ด้านการเงิน</c:v>
                </c:pt>
                <c:pt idx="5">
                  <c:v>ด้านสุขภาพ</c:v>
                </c:pt>
                <c:pt idx="6">
                  <c:v>ด้านนโยบาย/กฎหมาย/ระเบียบ/ข้อบังคับ</c:v>
                </c:pt>
                <c:pt idx="7">
                  <c:v>ด้านการปฏิบัติงาน</c:v>
                </c:pt>
              </c:strCache>
            </c:strRef>
          </c:cat>
          <c:val>
            <c:numRef>
              <c:f>สถาบัน!$E$38:$E$45</c:f>
              <c:numCache>
                <c:formatCode>General</c:formatCode>
                <c:ptCount val="8"/>
                <c:pt idx="0">
                  <c:v>0</c:v>
                </c:pt>
                <c:pt idx="1">
                  <c:v>7</c:v>
                </c:pt>
                <c:pt idx="2">
                  <c:v>20</c:v>
                </c:pt>
                <c:pt idx="3">
                  <c:v>6</c:v>
                </c:pt>
                <c:pt idx="4">
                  <c:v>10</c:v>
                </c:pt>
                <c:pt idx="5">
                  <c:v>6</c:v>
                </c:pt>
                <c:pt idx="6">
                  <c:v>13</c:v>
                </c:pt>
                <c:pt idx="7">
                  <c:v>56</c:v>
                </c:pt>
              </c:numCache>
            </c:numRef>
          </c:val>
        </c:ser>
        <c:dLbls>
          <c:showVal val="1"/>
        </c:dLbls>
        <c:gapWidth val="75"/>
        <c:axId val="61622912"/>
        <c:axId val="61628800"/>
      </c:barChart>
      <c:catAx>
        <c:axId val="6162291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b="1"/>
            </a:pPr>
            <a:endParaRPr lang="th-TH"/>
          </a:p>
        </c:txPr>
        <c:crossAx val="61628800"/>
        <c:crosses val="autoZero"/>
        <c:auto val="1"/>
        <c:lblAlgn val="ctr"/>
        <c:lblOffset val="100"/>
      </c:catAx>
      <c:valAx>
        <c:axId val="6162880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th-TH"/>
          </a:p>
        </c:txPr>
        <c:crossAx val="61622912"/>
        <c:crosses val="autoZero"/>
        <c:crossBetween val="between"/>
      </c:valAx>
    </c:plotArea>
    <c:plotVisOnly val="1"/>
  </c:chart>
  <c:txPr>
    <a:bodyPr/>
    <a:lstStyle/>
    <a:p>
      <a:pPr>
        <a:defRPr sz="1600">
          <a:latin typeface="TH SarabunPSK" pitchFamily="34" charset="-34"/>
          <a:cs typeface="TH SarabunPSK" pitchFamily="34" charset="-34"/>
        </a:defRPr>
      </a:pPr>
      <a:endParaRPr lang="th-TH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สถาบัน!$E$85</c:f>
              <c:strCache>
                <c:ptCount val="1"/>
                <c:pt idx="0">
                  <c:v>หลัง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th-TH" dirty="0" smtClean="0"/>
                      <a:t> 7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th-TH" dirty="0" smtClean="0"/>
                      <a:t>4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สถาบัน!$D$86:$D$90</c:f>
              <c:strCache>
                <c:ptCount val="5"/>
                <c:pt idx="0">
                  <c:v>ระดับ 1 (น้อยที่สุด)</c:v>
                </c:pt>
                <c:pt idx="1">
                  <c:v>ระดับ 2 (น้อย)</c:v>
                </c:pt>
                <c:pt idx="2">
                  <c:v>ระดับ 3 (ปานกลาง)</c:v>
                </c:pt>
                <c:pt idx="3">
                  <c:v>ระดับ 4 (สูง)</c:v>
                </c:pt>
                <c:pt idx="4">
                  <c:v>ระดับ 5 (สูงมาก)</c:v>
                </c:pt>
              </c:strCache>
            </c:strRef>
          </c:cat>
          <c:val>
            <c:numRef>
              <c:f>สถาบัน!$E$86:$E$90</c:f>
              <c:numCache>
                <c:formatCode>General</c:formatCode>
                <c:ptCount val="5"/>
                <c:pt idx="0">
                  <c:v>19</c:v>
                </c:pt>
                <c:pt idx="1">
                  <c:v>51</c:v>
                </c:pt>
                <c:pt idx="2">
                  <c:v>34</c:v>
                </c:pt>
                <c:pt idx="3">
                  <c:v>8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strRef>
              <c:f>สถาบัน!$F$85</c:f>
              <c:strCache>
                <c:ptCount val="1"/>
                <c:pt idx="0">
                  <c:v>ก่อน</c:v>
                </c:pt>
              </c:strCache>
            </c:strRef>
          </c:tx>
          <c:cat>
            <c:strRef>
              <c:f>สถาบัน!$D$86:$D$90</c:f>
              <c:strCache>
                <c:ptCount val="5"/>
                <c:pt idx="0">
                  <c:v>ระดับ 1 (น้อยที่สุด)</c:v>
                </c:pt>
                <c:pt idx="1">
                  <c:v>ระดับ 2 (น้อย)</c:v>
                </c:pt>
                <c:pt idx="2">
                  <c:v>ระดับ 3 (ปานกลาง)</c:v>
                </c:pt>
                <c:pt idx="3">
                  <c:v>ระดับ 4 (สูง)</c:v>
                </c:pt>
                <c:pt idx="4">
                  <c:v>ระดับ 5 (สูงมาก)</c:v>
                </c:pt>
              </c:strCache>
            </c:strRef>
          </c:cat>
          <c:val>
            <c:numRef>
              <c:f>สถาบัน!$F$86:$F$90</c:f>
              <c:numCache>
                <c:formatCode>General</c:formatCode>
                <c:ptCount val="5"/>
                <c:pt idx="0">
                  <c:v>0</c:v>
                </c:pt>
                <c:pt idx="1">
                  <c:v>6</c:v>
                </c:pt>
                <c:pt idx="2">
                  <c:v>35</c:v>
                </c:pt>
                <c:pt idx="3">
                  <c:v>41</c:v>
                </c:pt>
                <c:pt idx="4">
                  <c:v>36</c:v>
                </c:pt>
              </c:numCache>
            </c:numRef>
          </c:val>
        </c:ser>
        <c:dLbls>
          <c:showVal val="1"/>
        </c:dLbls>
        <c:gapWidth val="75"/>
        <c:axId val="61748352"/>
        <c:axId val="61749888"/>
      </c:barChart>
      <c:catAx>
        <c:axId val="61748352"/>
        <c:scaling>
          <c:orientation val="minMax"/>
        </c:scaling>
        <c:axPos val="l"/>
        <c:majorTickMark val="none"/>
        <c:tickLblPos val="nextTo"/>
        <c:crossAx val="61749888"/>
        <c:crosses val="autoZero"/>
        <c:auto val="1"/>
        <c:lblAlgn val="ctr"/>
        <c:lblOffset val="100"/>
      </c:catAx>
      <c:valAx>
        <c:axId val="61749888"/>
        <c:scaling>
          <c:orientation val="minMax"/>
        </c:scaling>
        <c:axPos val="b"/>
        <c:numFmt formatCode="General" sourceLinked="1"/>
        <c:majorTickMark val="none"/>
        <c:tickLblPos val="nextTo"/>
        <c:crossAx val="617483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0487190207606882"/>
          <c:y val="0.91709750953771951"/>
          <c:w val="0.50349077167872869"/>
          <c:h val="6.0227467491718874E-2"/>
        </c:manualLayout>
      </c:layout>
      <c:txPr>
        <a:bodyPr/>
        <a:lstStyle/>
        <a:p>
          <a:pPr>
            <a:defRPr sz="2400"/>
          </a:pPr>
          <a:endParaRPr lang="th-TH"/>
        </a:p>
      </c:txPr>
    </c:legend>
    <c:plotVisOnly val="1"/>
  </c:chart>
  <c:txPr>
    <a:bodyPr/>
    <a:lstStyle/>
    <a:p>
      <a:pPr>
        <a:defRPr sz="20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สถาบัน!$E$13</c:f>
              <c:strCache>
                <c:ptCount val="1"/>
                <c:pt idx="0">
                  <c:v>สูงมาก</c:v>
                </c:pt>
              </c:strCache>
            </c:strRef>
          </c:tx>
          <c:cat>
            <c:strRef>
              <c:f>สถาบัน!$D$14:$D$31</c:f>
              <c:strCache>
                <c:ptCount val="18"/>
                <c:pt idx="0">
                  <c:v>สำนักงานสภาสถาบัน</c:v>
                </c:pt>
                <c:pt idx="1">
                  <c:v>สำนักงานอธิการบดี</c:v>
                </c:pt>
                <c:pt idx="2">
                  <c:v>คณะวิศวกรรมศาสตร์</c:v>
                </c:pt>
                <c:pt idx="3">
                  <c:v>คณะสถาปัตยกรรมศาสตร์</c:v>
                </c:pt>
                <c:pt idx="4">
                  <c:v>คณะครุศาสตร์อุตสาหกรรม</c:v>
                </c:pt>
                <c:pt idx="5">
                  <c:v>คณะวิทยาศาสตร์</c:v>
                </c:pt>
                <c:pt idx="6">
                  <c:v>คณะเทคโนโลยีการเกษตร</c:v>
                </c:pt>
                <c:pt idx="7">
                  <c:v>คณะเทคโนโลยีสารสนเทศ</c:v>
                </c:pt>
                <c:pt idx="8">
                  <c:v>คณะอุตสาหกรรมเกษตร</c:v>
                </c:pt>
                <c:pt idx="9">
                  <c:v>วิทยาเขตชุมพร</c:v>
                </c:pt>
                <c:pt idx="10">
                  <c:v>วิทยาลัยนานาชาติ</c:v>
                </c:pt>
                <c:pt idx="11">
                  <c:v>วิทยาลัยนาโนเทคโนโลยีพระจอมเกล้าลาดกระบัง</c:v>
                </c:pt>
                <c:pt idx="12">
                  <c:v>วิทยาลัยนวัตกรรมการจัดการข้อมูล</c:v>
                </c:pt>
                <c:pt idx="13">
                  <c:v>วิทยาลัยการบริหารและจัดการ</c:v>
                </c:pt>
                <c:pt idx="14">
                  <c:v>สำนักบริการคอมพิวเตอร์</c:v>
                </c:pt>
                <c:pt idx="15">
                  <c:v>สำนักหอสมุดกลาง</c:v>
                </c:pt>
                <c:pt idx="16">
                  <c:v>สำนักทะเบียนและประมวลผล</c:v>
                </c:pt>
                <c:pt idx="17">
                  <c:v>สำนักส่งเสริมและบริการวิชาการพระจอมเกล้าฯลาดกระบัง</c:v>
                </c:pt>
              </c:strCache>
            </c:strRef>
          </c:cat>
          <c:val>
            <c:numRef>
              <c:f>สถาบัน!$E$14:$E$31</c:f>
              <c:numCache>
                <c:formatCode>General</c:formatCode>
                <c:ptCount val="18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1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</c:numCache>
            </c:numRef>
          </c:val>
        </c:ser>
        <c:ser>
          <c:idx val="1"/>
          <c:order val="1"/>
          <c:tx>
            <c:strRef>
              <c:f>สถาบัน!$F$13</c:f>
              <c:strCache>
                <c:ptCount val="1"/>
                <c:pt idx="0">
                  <c:v>สูง</c:v>
                </c:pt>
              </c:strCache>
            </c:strRef>
          </c:tx>
          <c:cat>
            <c:strRef>
              <c:f>สถาบัน!$D$14:$D$31</c:f>
              <c:strCache>
                <c:ptCount val="18"/>
                <c:pt idx="0">
                  <c:v>สำนักงานสภาสถาบัน</c:v>
                </c:pt>
                <c:pt idx="1">
                  <c:v>สำนักงานอธิการบดี</c:v>
                </c:pt>
                <c:pt idx="2">
                  <c:v>คณะวิศวกรรมศาสตร์</c:v>
                </c:pt>
                <c:pt idx="3">
                  <c:v>คณะสถาปัตยกรรมศาสตร์</c:v>
                </c:pt>
                <c:pt idx="4">
                  <c:v>คณะครุศาสตร์อุตสาหกรรม</c:v>
                </c:pt>
                <c:pt idx="5">
                  <c:v>คณะวิทยาศาสตร์</c:v>
                </c:pt>
                <c:pt idx="6">
                  <c:v>คณะเทคโนโลยีการเกษตร</c:v>
                </c:pt>
                <c:pt idx="7">
                  <c:v>คณะเทคโนโลยีสารสนเทศ</c:v>
                </c:pt>
                <c:pt idx="8">
                  <c:v>คณะอุตสาหกรรมเกษตร</c:v>
                </c:pt>
                <c:pt idx="9">
                  <c:v>วิทยาเขตชุมพร</c:v>
                </c:pt>
                <c:pt idx="10">
                  <c:v>วิทยาลัยนานาชาติ</c:v>
                </c:pt>
                <c:pt idx="11">
                  <c:v>วิทยาลัยนาโนเทคโนโลยีพระจอมเกล้าลาดกระบัง</c:v>
                </c:pt>
                <c:pt idx="12">
                  <c:v>วิทยาลัยนวัตกรรมการจัดการข้อมูล</c:v>
                </c:pt>
                <c:pt idx="13">
                  <c:v>วิทยาลัยการบริหารและจัดการ</c:v>
                </c:pt>
                <c:pt idx="14">
                  <c:v>สำนักบริการคอมพิวเตอร์</c:v>
                </c:pt>
                <c:pt idx="15">
                  <c:v>สำนักหอสมุดกลาง</c:v>
                </c:pt>
                <c:pt idx="16">
                  <c:v>สำนักทะเบียนและประมวลผล</c:v>
                </c:pt>
                <c:pt idx="17">
                  <c:v>สำนักส่งเสริมและบริการวิชาการพระจอมเกล้าฯลาดกระบัง</c:v>
                </c:pt>
              </c:strCache>
            </c:strRef>
          </c:cat>
          <c:val>
            <c:numRef>
              <c:f>สถาบัน!$F$14:$F$31</c:f>
              <c:numCache>
                <c:formatCode>General</c:formatCode>
                <c:ptCount val="18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7">
                  <c:v>0</c:v>
                </c:pt>
              </c:numCache>
            </c:numRef>
          </c:val>
        </c:ser>
        <c:dLbls>
          <c:showVal val="1"/>
        </c:dLbls>
        <c:gapWidth val="75"/>
        <c:axId val="126462976"/>
        <c:axId val="126579456"/>
      </c:barChart>
      <c:catAx>
        <c:axId val="126462976"/>
        <c:scaling>
          <c:orientation val="minMax"/>
        </c:scaling>
        <c:axPos val="l"/>
        <c:majorTickMark val="none"/>
        <c:tickLblPos val="nextTo"/>
        <c:crossAx val="126579456"/>
        <c:crosses val="autoZero"/>
        <c:auto val="1"/>
        <c:lblAlgn val="ctr"/>
        <c:lblOffset val="100"/>
      </c:catAx>
      <c:valAx>
        <c:axId val="126579456"/>
        <c:scaling>
          <c:orientation val="minMax"/>
        </c:scaling>
        <c:axPos val="b"/>
        <c:numFmt formatCode="General" sourceLinked="1"/>
        <c:majorTickMark val="none"/>
        <c:tickLblPos val="nextTo"/>
        <c:crossAx val="12646297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600">
          <a:latin typeface="TH SarabunPSK" pitchFamily="34" charset="-34"/>
          <a:cs typeface="TH SarabunPSK" pitchFamily="34" charset="-34"/>
        </a:defRPr>
      </a:pPr>
      <a:endParaRPr lang="th-TH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autoTitleDeleted val="1"/>
    <c:view3D>
      <c:rotX val="75"/>
      <c:perspective val="30"/>
    </c:view3D>
    <c:plotArea>
      <c:layout/>
      <c:pie3DChart>
        <c:varyColors val="1"/>
        <c:ser>
          <c:idx val="0"/>
          <c:order val="0"/>
          <c:explosion val="6"/>
          <c:dLbls>
            <c:dLbl>
              <c:idx val="0"/>
              <c:layout>
                <c:manualLayout>
                  <c:x val="2.0444063915580044E-2"/>
                  <c:y val="9.8828383998886035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4.1699588987269033E-2"/>
                  <c:y val="-9.4930053336593021E-3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300" b="1"/>
                </a:pPr>
                <a:endParaRPr lang="th-TH"/>
              </a:p>
            </c:txPr>
            <c:showCatName val="1"/>
            <c:showPercent val="1"/>
            <c:showLeaderLines val="1"/>
          </c:dLbls>
          <c:cat>
            <c:strRef>
              <c:f>สถาบัน!$D$115:$D$117</c:f>
              <c:strCache>
                <c:ptCount val="3"/>
                <c:pt idx="0">
                  <c:v> / : ได้ผลตามที่คาดหมาย</c:v>
                </c:pt>
                <c:pt idx="1">
                  <c:v>O : ได้ผลแต่ยังไม่สมบูรณ์</c:v>
                </c:pt>
                <c:pt idx="2">
                  <c:v>x : ไม่ได้ผลตามที่คาดหมาย</c:v>
                </c:pt>
              </c:strCache>
            </c:strRef>
          </c:cat>
          <c:val>
            <c:numRef>
              <c:f>สถาบัน!$E$115:$E$117</c:f>
              <c:numCache>
                <c:formatCode>General</c:formatCode>
                <c:ptCount val="3"/>
                <c:pt idx="0">
                  <c:v>48</c:v>
                </c:pt>
                <c:pt idx="1">
                  <c:v>63</c:v>
                </c:pt>
                <c:pt idx="2">
                  <c:v>7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2000">
          <a:latin typeface="TH SarabunPSK" pitchFamily="34" charset="-34"/>
          <a:cs typeface="TH SarabunPSK" pitchFamily="34" charset="-34"/>
        </a:defRPr>
      </a:pPr>
      <a:endParaRPr lang="th-TH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autoTitleDeleted val="1"/>
    <c:view3D>
      <c:rotX val="75"/>
      <c:perspective val="30"/>
    </c:view3D>
    <c:plotArea>
      <c:layout/>
      <c:pie3DChart>
        <c:varyColors val="1"/>
        <c:ser>
          <c:idx val="0"/>
          <c:order val="0"/>
          <c:explosion val="10"/>
          <c:dPt>
            <c:idx val="0"/>
            <c:explosion val="9"/>
          </c:dPt>
          <c:dLbls>
            <c:dLbl>
              <c:idx val="0"/>
              <c:layout>
                <c:manualLayout>
                  <c:x val="2.2698600174978191E-2"/>
                  <c:y val="1.9673648439666423E-2"/>
                </c:manualLayout>
              </c:layout>
              <c:spPr/>
              <c:txPr>
                <a:bodyPr/>
                <a:lstStyle/>
                <a:p>
                  <a:pPr>
                    <a:defRPr sz="2300" b="1">
                      <a:latin typeface="TH SarabunPSK" pitchFamily="34" charset="-34"/>
                      <a:cs typeface="TH SarabunPSK" pitchFamily="34" charset="-34"/>
                    </a:defRPr>
                  </a:pPr>
                  <a:endParaRPr lang="th-TH"/>
                </a:p>
              </c:txPr>
              <c:showCatName val="1"/>
              <c:showPercent val="1"/>
            </c:dLbl>
            <c:dLbl>
              <c:idx val="1"/>
              <c:layout>
                <c:manualLayout>
                  <c:x val="-1.1357064741907287E-2"/>
                  <c:y val="0.10345892392440434"/>
                </c:manualLayout>
              </c:layout>
              <c:spPr/>
              <c:txPr>
                <a:bodyPr/>
                <a:lstStyle/>
                <a:p>
                  <a:pPr>
                    <a:defRPr sz="2300" b="1">
                      <a:latin typeface="TH SarabunPSK" pitchFamily="34" charset="-34"/>
                      <a:cs typeface="TH SarabunPSK" pitchFamily="34" charset="-34"/>
                    </a:defRPr>
                  </a:pPr>
                  <a:endParaRPr lang="th-TH"/>
                </a:p>
              </c:txPr>
              <c:showCatName val="1"/>
              <c:showPercent val="1"/>
            </c:dLbl>
            <c:dLbl>
              <c:idx val="2"/>
              <c:layout>
                <c:manualLayout>
                  <c:x val="-1.6027996500437444E-2"/>
                  <c:y val="-4.468144744139417E-2"/>
                </c:manualLayout>
              </c:layout>
              <c:spPr/>
              <c:txPr>
                <a:bodyPr/>
                <a:lstStyle/>
                <a:p>
                  <a:pPr>
                    <a:defRPr sz="2300" b="1">
                      <a:latin typeface="TH SarabunPSK" pitchFamily="34" charset="-34"/>
                      <a:cs typeface="TH SarabunPSK" pitchFamily="34" charset="-34"/>
                    </a:defRPr>
                  </a:pPr>
                  <a:endParaRPr lang="th-TH"/>
                </a:p>
              </c:txPr>
              <c:showCatName val="1"/>
              <c:showPercent val="1"/>
            </c:dLbl>
            <c:txPr>
              <a:bodyPr/>
              <a:lstStyle/>
              <a:p>
                <a:pPr>
                  <a:defRPr sz="2000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CatName val="1"/>
            <c:showPercent val="1"/>
            <c:showLeaderLines val="1"/>
          </c:dLbls>
          <c:cat>
            <c:strRef>
              <c:f>สถาบัน!$D$140:$D$142</c:f>
              <c:strCache>
                <c:ptCount val="3"/>
                <c:pt idx="0">
                  <c:v>ดำเนินการแล้วเสร็จ</c:v>
                </c:pt>
                <c:pt idx="1">
                  <c:v>อยู่ระหว่างดำเนินการ</c:v>
                </c:pt>
                <c:pt idx="2">
                  <c:v>ดำเนินการแล้วเสร็จล่าช้ากว่ากำหนด</c:v>
                </c:pt>
              </c:strCache>
            </c:strRef>
          </c:cat>
          <c:val>
            <c:numRef>
              <c:f>สถาบัน!$E$140:$E$142</c:f>
              <c:numCache>
                <c:formatCode>General</c:formatCode>
                <c:ptCount val="3"/>
                <c:pt idx="0">
                  <c:v>80</c:v>
                </c:pt>
                <c:pt idx="1">
                  <c:v>4</c:v>
                </c:pt>
                <c:pt idx="2">
                  <c:v>34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AAFAC-E78B-4956-B33E-0CFA5D552E37}" type="datetimeFigureOut">
              <a:rPr lang="th-TH" smtClean="0"/>
              <a:pPr/>
              <a:t>24/10/56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A4F9D-DF5D-401B-BFA1-0DD0164BAF3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24/10/56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24/10/56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24/10/56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24/10/56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24/10/56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24/10/56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24/10/56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24/10/56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24/10/56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24/10/56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24/10/56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505BA-5967-4EAA-8012-67B2876B6BB0}" type="datetimeFigureOut">
              <a:rPr lang="th-TH" smtClean="0"/>
              <a:pPr/>
              <a:t>24/10/56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85860"/>
            <a:ext cx="9144000" cy="5572140"/>
          </a:xfrm>
        </p:spPr>
        <p:txBody>
          <a:bodyPr>
            <a:noAutofit/>
          </a:bodyPr>
          <a:lstStyle/>
          <a:p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ระเบียบวาระการประชุม</a:t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คณะกรรมการบริหารความเสี่ยงระดับสถาบัน</a:t>
            </a:r>
            <a:r>
              <a:rPr lang="en-US" sz="54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54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ครั้งที่  2 / </a:t>
            </a:r>
            <a:r>
              <a:rPr lang="en-US" sz="5400" b="1" dirty="0" smtClean="0">
                <a:latin typeface="TH SarabunPSK" pitchFamily="34" charset="-34"/>
                <a:cs typeface="TH SarabunPSK" pitchFamily="34" charset="-34"/>
              </a:rPr>
              <a:t>2556</a:t>
            </a:r>
            <a:br>
              <a:rPr lang="en-US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ในวันอังคารที่  22  ตุลาคม  พ.ศ.2556</a:t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เริ่มเวลา  10.00 น.</a:t>
            </a:r>
            <a:r>
              <a:rPr lang="en-US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ณ ห้องสุพรรณิการ์ (ห้อง 606) ชั้น 6</a:t>
            </a:r>
            <a:r>
              <a:rPr lang="en-US" sz="54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54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54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54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54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0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6" cy="1357298"/>
          </a:xfrm>
          <a:prstGeom prst="rect">
            <a:avLst/>
          </a:prstGeom>
          <a:noFill/>
        </p:spPr>
      </p:pic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6500834"/>
            <a:ext cx="6000760" cy="447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928802"/>
            <a:ext cx="8143932" cy="4522608"/>
          </a:xfrm>
        </p:spPr>
        <p:txBody>
          <a:bodyPr>
            <a:noAutofit/>
          </a:bodyPr>
          <a:lstStyle/>
          <a:p>
            <a:pPr algn="l"/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  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th-TH" sz="3600" b="1" dirty="0" smtClean="0"/>
              <a:t>                                      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pic>
        <p:nvPicPr>
          <p:cNvPr id="2050" name="Picture 2" descr="C:\Users\User\Desktop\RM 2556\คู่มือความเสี่ยง สจล. 2555_files\00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1500174"/>
            <a:ext cx="7072362" cy="4595815"/>
          </a:xfrm>
          <a:prstGeom prst="rect">
            <a:avLst/>
          </a:prstGeom>
          <a:noFill/>
        </p:spPr>
      </p:pic>
      <p:pic>
        <p:nvPicPr>
          <p:cNvPr id="6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53526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357298"/>
            <a:ext cx="8858312" cy="5357850"/>
          </a:xfrm>
        </p:spPr>
        <p:txBody>
          <a:bodyPr>
            <a:no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br>
              <a:rPr lang="th-TH" sz="5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(ต่อ)ระเบียบวาระที่  4   เรื่องเสนอเพื่อพิจารณา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</a:t>
            </a: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เมื่อจำแนกเป็นรายด้านพบความเสี่ยงของ</a:t>
            </a:r>
            <a:br>
              <a:rPr lang="th-TH" sz="5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ส่วนงานวิชาการ ส่วนงานอื่น</a:t>
            </a:r>
            <a:br>
              <a:rPr lang="th-TH" sz="5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สำนักงานสภาสถาบัน และสำนักงานอธิการบดี</a:t>
            </a:r>
            <a:br>
              <a:rPr lang="th-TH" sz="5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       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th-TH" b="1" dirty="0" smtClean="0"/>
              <a:t>                                      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pic>
        <p:nvPicPr>
          <p:cNvPr id="5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6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08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ภาพรวมจำนวนความเสี่ยงในแต่ละด้านของสถาบัน รอบ 12 เดือน ปีงบประมาณ 2556</a:t>
            </a:r>
            <a:endParaRPr lang="th-TH" sz="2800" b="1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0" y="857232"/>
          <a:ext cx="914400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634" y="1357298"/>
            <a:ext cx="9001156" cy="5357850"/>
          </a:xfrm>
        </p:spPr>
        <p:txBody>
          <a:bodyPr>
            <a:noAutofit/>
          </a:bodyPr>
          <a:lstStyle/>
          <a:p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     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     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 (ต่อ)ระเบียบวาระที่  4   เรื่องเสนอเพื่อพิจารณา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     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พบระดับความเสี่ยงก่อน และ หลังการจัดการ </a:t>
            </a:r>
            <a:br>
              <a:rPr lang="th-TH" sz="5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ของส่วนงานวิชาการ  ส่วนงานอื่น </a:t>
            </a:r>
            <a:br>
              <a:rPr lang="th-TH" sz="5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สำนักงานสภาสถาบัน  และสำนักงานอธิการบดี 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4800" b="1" dirty="0" smtClean="0">
                <a:latin typeface="TH SarabunPSK" pitchFamily="34" charset="-34"/>
                <a:cs typeface="TH SarabunPSK" pitchFamily="34" charset="-34"/>
              </a:rPr>
              <a:t>         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th-TH" sz="4800" b="1" dirty="0" smtClean="0"/>
              <a:t>                                       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48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pic>
        <p:nvPicPr>
          <p:cNvPr id="5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6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02600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3500" b="1" dirty="0" smtClean="0">
                <a:latin typeface="TH SarabunPSK" pitchFamily="34" charset="-34"/>
                <a:cs typeface="TH SarabunPSK" pitchFamily="34" charset="-34"/>
              </a:rPr>
              <a:t>เปรียบเทียบระดับความเสี่ยงก่อนและหลังการจัดการ</a:t>
            </a:r>
            <a:endParaRPr lang="th-TH" sz="3500" b="1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285720" y="714356"/>
          <a:ext cx="8643934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357298"/>
            <a:ext cx="8858312" cy="5357850"/>
          </a:xfrm>
        </p:spPr>
        <p:txBody>
          <a:bodyPr>
            <a:noAutofit/>
          </a:bodyPr>
          <a:lstStyle/>
          <a:p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     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     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   (ต่อ)ระเบียบวาระที่  4   เรื่องเสนอเพื่อพิจารณา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     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       คงเหลือความเสี่ยงระดับสูง(4) – สูงมาก(5) </a:t>
            </a:r>
            <a:br>
              <a:rPr lang="th-TH" sz="5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ของส่วนงานวิชาการ  ส่วนงานอื่น </a:t>
            </a:r>
            <a:br>
              <a:rPr lang="th-TH" sz="5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สำนักงานสภาสถาบัน  และสำนักงานอธิการบดี 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4800" b="1" dirty="0" smtClean="0">
                <a:latin typeface="TH SarabunPSK" pitchFamily="34" charset="-34"/>
                <a:cs typeface="TH SarabunPSK" pitchFamily="34" charset="-34"/>
              </a:rPr>
              <a:t>         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th-TH" sz="4800" b="1" dirty="0" smtClean="0"/>
              <a:t>                                       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48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pic>
        <p:nvPicPr>
          <p:cNvPr id="5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6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0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ปี 2556 รอบ 12 เดือนคงเหลือความเสี่ยงระดับสูง 7 ตัว และระดับสูงมาก 4 ตัว</a:t>
            </a:r>
            <a:endParaRPr lang="th-TH" sz="32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0" y="785794"/>
          <a:ext cx="9144000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08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ด้านกลยุทธ์ของวิทยาลัยนวัตกรรมการจัดการข้อมูล คงเหลือความเสี่ยงระดับสูง(4)</a:t>
            </a:r>
            <a:endParaRPr lang="th-TH" sz="3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785795"/>
          <a:ext cx="9143999" cy="6072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24"/>
                <a:gridCol w="1500198"/>
                <a:gridCol w="1472291"/>
                <a:gridCol w="3282312"/>
                <a:gridCol w="943432"/>
                <a:gridCol w="1088542"/>
              </a:tblGrid>
              <a:tr h="1575190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18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u="none" strike="noStrike" dirty="0">
                          <a:latin typeface="TH SarabunPSK" pitchFamily="34" charset="-34"/>
                          <a:cs typeface="TH SarabunPSK" pitchFamily="34" charset="-34"/>
                        </a:rPr>
                        <a:t>กระบวนการปฏิบัติงาน/โครงการ/กิจกรรม/ด้านของงานที่ประเมินและวัตถุประสงค์ของการควบคุม</a:t>
                      </a:r>
                      <a:endParaRPr lang="th-TH" sz="18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กิจกรรมควบคุม</a:t>
                      </a:r>
                      <a:endParaRPr lang="th-TH" sz="18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ผลการดำเนินการและระยะเวลาดำเนินการ (รายละเอียดการดำเนินการ)</a:t>
                      </a:r>
                      <a:endParaRPr lang="th-TH" sz="1800" b="1" dirty="0" smtClean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ระดับความเสี่ยงหลังการจัดการ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 / ผู้รับผิดชอบ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4497015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วิทยาลัยนวัตกรรมการจัดการข้อมูล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 ขาดการประชาสัมพันธ์หลักสูตร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 วิทยาลัยยังไม่เป็นที่รู้จัก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ประชาสัมพันธ์วิทยาลัย</a:t>
                      </a:r>
                    </a:p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สร้างความร่วมมือกับภาคอุตสาหกรรมเพื่อส่งบุคลากรเข้าศึกษาต่อ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ประชาสัมพันธ์การเปิดรับสมัครนักศึกษาผ่านเว็บไซด์ของวิทยาลัย</a:t>
                      </a:r>
                    </a:p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ดำเนินการจัดส่งจดหมายอิเล็กทรอนิกส์เพื่อประชาสัมพันธ์หลักสูตรไปยังภาคอุตสาหกรรมที่มีความร่วมมือและอุตสาหกรรมอิเล็กทรอนิกส์อื่นๆ</a:t>
                      </a:r>
                    </a:p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วางแผนปรับปรุงหลักสูตรเพื่อรองรับการเข้าสู่ประชาคมเศรษฐกิจอาเซียนเพื่อเพิ่มจำนวน น.ศ.ให้มากขึ้น โดยจัดให้คณาจารย์และเจ้าหน้าที่เดินทางไปศึกษาดูงานเพื่อสร้างความร่วมมือด้านงานวิจัยและด้านการเรียนการสอน กับมหาวิทยาลัย </a:t>
                      </a:r>
                      <a:r>
                        <a:rPr lang="en-US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National University of Singapore 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ในอนาคต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 </a:t>
                      </a:r>
                    </a:p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 </a:t>
                      </a:r>
                    </a:p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(สูง)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กันยายน 2557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คุณ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ภิืณญาพัชญ์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ตั้งพร้อมจิตต์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ด้านกลยุทธ์ของวิทยาลัยนานาชาติ  คงเหลือความเสี่ยงระดับสูง(4)</a:t>
            </a:r>
            <a:endParaRPr lang="th-TH" sz="3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571480"/>
          <a:ext cx="9144000" cy="628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00"/>
                <a:gridCol w="2000264"/>
                <a:gridCol w="1571636"/>
                <a:gridCol w="1357322"/>
                <a:gridCol w="857256"/>
                <a:gridCol w="1214446"/>
                <a:gridCol w="1142976"/>
              </a:tblGrid>
              <a:tr h="1615195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18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u="none" strike="noStrike" dirty="0">
                          <a:latin typeface="TH SarabunPSK" pitchFamily="34" charset="-34"/>
                          <a:cs typeface="TH SarabunPSK" pitchFamily="34" charset="-34"/>
                        </a:rPr>
                        <a:t>กระบวนการปฏิบัติงาน/โครงการ/กิจกรรม/ด้านของงานที่ประเมินและวัตถุประสงค์ของการควบคุม</a:t>
                      </a:r>
                      <a:endParaRPr lang="th-TH" sz="18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กิจกรรมควบคุม</a:t>
                      </a:r>
                      <a:endParaRPr lang="th-TH" sz="18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ผลการดำเนินการและระยะเวลาดำเนินการ (รายละเอียดการดำเนินการ)</a:t>
                      </a:r>
                      <a:endParaRPr lang="th-TH" sz="18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ระดับความเสี่ยงหลังการจัดการ</a:t>
                      </a:r>
                      <a:endParaRPr lang="th-TH" sz="18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ปัญหาและอุปสรรค / แนวทางแก้ไข</a:t>
                      </a:r>
                      <a:endParaRPr lang="th-TH" sz="18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 / ผู้รับผิดชอบ</a:t>
                      </a:r>
                      <a:endParaRPr lang="th-TH" sz="18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4671325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วิทยาลัยนานาชาติ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ผู้บริหาร อาจารย์ และบุคลากรของวิทยาลัยขาดความรู้ความเข้าใจต่อผลกระทบของการเปิดเสรีประชาคมอาเซียน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จัดอบรมให้ความรู้บุคลากรของวิทยาลัยเกี่ยวกับการเปิดเสรีประชาคมอาเซียน</a:t>
                      </a:r>
                    </a:p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เปิดหลักสูตรเพื่อการรองรับการเปิดเสรีประชาคมอาเซียนเพิ่มเติม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วิทยาลัยอยู่ในระหว่างการดำเนินการหาข้อมูลสำหรับเปิดหลักสูตรเพื่อรองรับประชาคมอาเซียน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 </a:t>
                      </a:r>
                    </a:p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 </a:t>
                      </a:r>
                    </a:p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(สูง)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กันยายน 2556/คณบดี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 ด้านกลยุทธ์ของคณะเทคโนโลยีสารสนเทศ  คงเหลือความเสี่ยงระดับสูง(4)</a:t>
            </a:r>
            <a:endParaRPr lang="th-TH" sz="3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571480"/>
          <a:ext cx="9144000" cy="629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62"/>
                <a:gridCol w="1428760"/>
                <a:gridCol w="1643074"/>
                <a:gridCol w="1857388"/>
                <a:gridCol w="785818"/>
                <a:gridCol w="1285884"/>
                <a:gridCol w="1214414"/>
              </a:tblGrid>
              <a:tr h="1381080">
                <a:tc>
                  <a:txBody>
                    <a:bodyPr/>
                    <a:lstStyle/>
                    <a:p>
                      <a:pPr algn="ctr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17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700" b="1" u="none" strike="noStrike" dirty="0">
                          <a:latin typeface="TH SarabunPSK" pitchFamily="34" charset="-34"/>
                          <a:cs typeface="TH SarabunPSK" pitchFamily="34" charset="-34"/>
                        </a:rPr>
                        <a:t>กระบวนการปฏิบัติงาน/โครงการ/กิจกรรม/ด้านของงานที่ประเมินและวัตถุประสงค์ของการควบคุม</a:t>
                      </a:r>
                      <a:endParaRPr lang="th-TH" sz="17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กิจกรรมควบคุม</a:t>
                      </a:r>
                      <a:endParaRPr lang="th-TH" sz="17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ผลการดำเนินการและระยะเวลาดำเนินการ (รายละเอียดการดำเนินการ)</a:t>
                      </a:r>
                      <a:endParaRPr lang="th-TH" sz="17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ระดับความเสี่ยงหลังการจัดการ</a:t>
                      </a:r>
                      <a:endParaRPr lang="th-TH" sz="17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ปัญหาและอุปสรรค / แนวทางแก้ไข</a:t>
                      </a:r>
                      <a:endParaRPr lang="th-TH" sz="17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 / ผู้รับผิดชอบ</a:t>
                      </a:r>
                      <a:endParaRPr lang="th-TH" sz="17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4905440">
                <a:tc>
                  <a:txBody>
                    <a:bodyPr/>
                    <a:lstStyle/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คณะเทคโนโลยีสารสนเทศ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บุคลากรและนักศึกษาขาดทักษะการสื่อสารด้วยภาษาอังกฤษ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ปรับเปลี่ยนกิจกรรมเป็น โครงการห้องปฏิบัติการทางภาษา โดยใช้โปรแกรม </a:t>
                      </a:r>
                      <a:r>
                        <a:rPr lang="en-US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Tell Me More 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ซึ่งคณะได้จัดซื้อโปรแกรมในปีงบประมาณที่ผ่านมาแล้ว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เนื่องจากขณะนี้อยู่ในระหว่างดำเนินการจัดทำห้องปฏิบัติงานทางภาษา  ดังนั้นในเบื้องต้นนี้จึงได้ดำเนินการโดยการลงโปรแกรม </a:t>
                      </a:r>
                      <a:r>
                        <a:rPr lang="en-US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Tell Me More 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ไว้ที่เครื่องคอมพิวเตอร์ของบุคลากรสายสนับสนุนทุกท่าน และให้ทุกคนทำการทดสอบภาษาอังกฤษในโปรแกรม </a:t>
                      </a:r>
                      <a:r>
                        <a:rPr lang="en-US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Tell Me More 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ดังกล่าว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 </a:t>
                      </a:r>
                    </a:p>
                    <a:p>
                      <a:pPr algn="ctr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 </a:t>
                      </a:r>
                    </a:p>
                    <a:p>
                      <a:pPr algn="ctr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(สูง)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ยังไม่สามารถประเมินผลการควบคุม และระดับความเสี่ยงหลังการจัดการได้  เนื่องจากอยู่ในระหว่างดำเนินการ และยังไม่ได้ทำการสรุปและประมวลผลการทดสอบภาษาอังกฤษในโปรแกรม </a:t>
                      </a:r>
                      <a:r>
                        <a:rPr lang="en-US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Tell Me More 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ของทั้งนักศึกษาและบุคลากร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ก.ย. 56</a:t>
                      </a:r>
                    </a:p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1.1  ดร.</a:t>
                      </a:r>
                      <a:r>
                        <a:rPr lang="th-TH" sz="17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กิติ์สุชาต</a:t>
                      </a:r>
                      <a:endParaRPr lang="th-TH" sz="17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/คุณ</a:t>
                      </a:r>
                      <a:r>
                        <a:rPr lang="th-TH" sz="17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วิชญ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ดา</a:t>
                      </a:r>
                    </a:p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/คุณวิภาดา</a:t>
                      </a:r>
                    </a:p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(งานบริหารทรัพยากรบุคคล)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57298"/>
            <a:ext cx="8929718" cy="5094112"/>
          </a:xfrm>
        </p:spPr>
        <p:txBody>
          <a:bodyPr>
            <a:noAutofit/>
          </a:bodyPr>
          <a:lstStyle/>
          <a:p>
            <a:pPr algn="l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   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ระเบียบวาระที่  1   เรื่องแจ้งเพื่อทราบ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      1.1 การแต่งตั้งที่ปรึกษาด้านการบริหาร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ความเสี่ยงของสถาบัน (เพิ่มเติม)  ตามคำสั่ง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สภาสถาบันเทคโนโลยีพระจอมเกล้าเจ้าคุณทหาร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ลาดกระบัง ที่ 009/2556                             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                                      </a:t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pic>
        <p:nvPicPr>
          <p:cNvPr id="5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6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ด้านนโยบาย/กฎหมาย/ระเบียบ/ข้อบังคับของคณะวิทยาศาสตร์ คงเหลือความเสี่ยงระดับสูง(4)</a:t>
            </a:r>
            <a:endParaRPr lang="th-TH" sz="3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571480"/>
          <a:ext cx="9144000" cy="6286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28662"/>
                <a:gridCol w="1540043"/>
                <a:gridCol w="1174601"/>
                <a:gridCol w="2143140"/>
                <a:gridCol w="642942"/>
                <a:gridCol w="1450644"/>
                <a:gridCol w="1263968"/>
              </a:tblGrid>
              <a:tr h="1422199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u="none" strike="noStrike" dirty="0">
                          <a:latin typeface="TH SarabunPSK" pitchFamily="34" charset="-34"/>
                          <a:cs typeface="TH SarabunPSK" pitchFamily="34" charset="-34"/>
                        </a:rPr>
                        <a:t>กระบวนการปฏิบัติงาน/โครงการ/กิจกรรม/ด้านของงานที่ประเมินและวัตถุประสงค์ของการควบคุม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กิจกรรมควบคุม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ผลการดำเนินการและระยะเวลาดำเนินการ (รายละเอียดการดำเนินการ)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ระดับความเสี่ยงหลังการจัดการ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ปัญหาและอุปสรรค / แนวทางแก้ไข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 / ผู้รับผิดชอบ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4864321">
                <a:tc>
                  <a:txBody>
                    <a:bodyPr/>
                    <a:lstStyle/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คณะวิทยาศาสตร์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ระเบียบ/ข้อบังคับ มีการเปลี่ยนแปลงบ่อยครั้งและยังขาดความชัดเจนในรายละเอียดทำให้การตีความที่จะนำไปใช้ในการปฏิบัติงานไม่เป็นไปในแนวทางเดียวกัน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1.สถาบันควรออกกฎ ระเบียบให้มีความชัดเจน ครอบคลุม และเมื่อนำมาปฏิบัติ</a:t>
                      </a:r>
                    </a:p>
                    <a:p>
                      <a:pPr algn="l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งาน ผู้ปฏิบัติงานสามารถตีความเป็นไปในแนวทางเดียวกัน</a:t>
                      </a:r>
                    </a:p>
                    <a:p>
                      <a:pPr algn="l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2.จัดให้มีการชี้แจงและประชาสัมพันธ์ </a:t>
                      </a:r>
                      <a:r>
                        <a:rPr lang="th-TH" sz="17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กฏ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ระเบียบใหม่ที่เปลี่ยนแปลงอย่างต่อเนื่อง และหลายช่องทาง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อยู่ระหว่างการรวบรวมปัญหาที่เกิดขึ้นจากการใช้ </a:t>
                      </a:r>
                      <a:r>
                        <a:rPr lang="th-TH" sz="17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กฏ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ระเบียบและข้อบังคับที่ทำให้การปฏิบัติงานขาดความคล่องตัวทั้งด้านตีความและนำมาปฏิบัติ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 </a:t>
                      </a:r>
                    </a:p>
                    <a:p>
                      <a:pPr algn="ctr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 </a:t>
                      </a:r>
                    </a:p>
                    <a:p>
                      <a:pPr algn="ctr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(สูง)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ปัญหา</a:t>
                      </a:r>
                    </a:p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r>
                        <a:rPr lang="th-TH" sz="17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กฏ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ระเบียบยังมีการเปลี่ยนแปลง</a:t>
                      </a:r>
                    </a:p>
                    <a:p>
                      <a:endParaRPr lang="th-TH" sz="17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แนวทางแก้ไข</a:t>
                      </a:r>
                    </a:p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-สถาบันควรสำรวจ </a:t>
                      </a:r>
                      <a:r>
                        <a:rPr lang="th-TH" sz="17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กฏ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ระเบียบเพื่อปรับปรุงให้เอื้อต่อการปฏิบัติงานและให้มีการประชาสัมพันธ์ ชี้แจงอย่างต่อเนื่องและทั่วถึง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กำหนดเสร็จในปีงบประมาณ  2556</a:t>
                      </a:r>
                    </a:p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ผู้รับผิดชอบ อาจารย์วิสันต์ </a:t>
                      </a:r>
                    </a:p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ตั้งวงษ์เจริญ</a:t>
                      </a:r>
                    </a:p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ผศ.ดร.น้อมจิต กิตติโชติ</a:t>
                      </a:r>
                      <a:r>
                        <a:rPr lang="th-TH" sz="17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พานิชย์</a:t>
                      </a:r>
                      <a:endParaRPr lang="th-TH" sz="17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นาง</a:t>
                      </a:r>
                      <a:r>
                        <a:rPr lang="th-TH" sz="17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กฤต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พร  </a:t>
                      </a:r>
                    </a:p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สุขโพ</a:t>
                      </a:r>
                      <a:r>
                        <a:rPr lang="th-TH" sz="17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ธารมณ์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ด้านนโยบาย/กฎหมาย/ระเบียบ/ข้อบังคับของสำนักงานสภาสถาบัน คงเหลือความเสี่ยงระดับสูงมาก(5)</a:t>
            </a:r>
            <a:endParaRPr lang="th-TH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571480"/>
          <a:ext cx="9144000" cy="6286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28662"/>
                <a:gridCol w="1540043"/>
                <a:gridCol w="1174601"/>
                <a:gridCol w="2143140"/>
                <a:gridCol w="642942"/>
                <a:gridCol w="1450644"/>
                <a:gridCol w="1263968"/>
              </a:tblGrid>
              <a:tr h="1897744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u="none" strike="noStrike" dirty="0">
                          <a:latin typeface="TH SarabunPSK" pitchFamily="34" charset="-34"/>
                          <a:cs typeface="TH SarabunPSK" pitchFamily="34" charset="-34"/>
                        </a:rPr>
                        <a:t>กระบวนการปฏิบัติงาน/โครงการ/กิจกรรม/ด้านของงานที่ประเมินและวัตถุประสงค์ของการควบคุม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กิจกรรมควบคุม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ผลการดำเนินการและระยะเวลาดำเนินการ (รายละเอียดการดำเนินการ)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ระดับความเสี่ยงหลังการจัดการ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ปัญหาและอุปสรรค / แนวทางแก้ไข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 / ผู้รับผิดชอบ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4388776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สำนักงานสภาสถาบัน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เพื่อให้สามารถปฏิบัติตามนโยบาย/กฎหมาย/ระเบียบ/ข้อบังคับ ของสถาบันได้อย่างถูกต้อง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ส่งบุคลากรของสำนักงานสภาเข้าร่วมอบรม โดยส่วนการคลังเป็นหน่วยงานที่รับผิดชอบในการดำเนินการจัดอบรม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ได้ส่งรายชื่อบุคลากรเข้าร่วมการอบรม ตามหนังสือแจ้งให้เข้าร่วมอบรมของส่วนการคลัง สำนักงานอธิการบดี  ที่ 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ศธ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0524.01(04)/715 ลงวันที่ 12 มิถุนายน 2556</a:t>
                      </a:r>
                    </a:p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เรื่อง ขอเชิญร่วมอบรม ระเบียนใหม่ด้านการเงิน การบัญชีและงบประมาณ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 5   (สูงมาก)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ส่วนการคลังได้เลื่อนวันที่อบรมเรื่องดังกล่าว  เนื่องจากระเบียบสถาบันว่าด้วยงบประมาณการบริหารการเงินและทรัพย์สินสถาบัน  ยังไม่ประกาศใช้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ผู้อำนวยการส่วนตรวจสอบ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ผู้อำนวยการส่วนบริหารงานทั่วไป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ด้านการเงินของคณะเทคโนโลยีสารสนเทศ  คงเหลือความเสี่ยงระดับสูง(4)</a:t>
            </a:r>
            <a:endParaRPr lang="th-TH" sz="3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571480"/>
          <a:ext cx="9144000" cy="6794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1472"/>
                <a:gridCol w="1428760"/>
                <a:gridCol w="2143140"/>
                <a:gridCol w="1928826"/>
                <a:gridCol w="642942"/>
                <a:gridCol w="1357322"/>
                <a:gridCol w="1071538"/>
              </a:tblGrid>
              <a:tr h="1418257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 งาน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u="none" strike="noStrike" dirty="0">
                          <a:latin typeface="TH SarabunPSK" pitchFamily="34" charset="-34"/>
                          <a:cs typeface="TH SarabunPSK" pitchFamily="34" charset="-34"/>
                        </a:rPr>
                        <a:t>กระบวนการปฏิบัติงาน/โครงการ/กิจกรรม/ด้านของงานที่ประเมินและวัตถุประสงค์ของการควบคุม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กิจกรรมควบคุม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ผลการดำเนินการและระยะเวลาดำเนินการ (รายละเอียดการดำเนินการ)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ระดับความเสี่ยงหลังการจัดการ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ปัญหาและอุปสรรค / แนวทางแก้ไข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 / ผู้รับผิดชอบ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5376183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คณะเทคโนโลยีสาร สนเทศ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นักศึกษาใหม่ที่ผ่านการคัดเลือกแล้วแต่สละสิทธิ์ 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จำนวนผู้เข้าศึกษาระดับปริญญาโทน้อยกว่าแผน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 นักศึกษาปัจจุบันลาออก/พ้นสภาพ (ทุกระดับ)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4. หลักสูตรระดับปริญญาโทได้รับความนิยมน้อยลง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5. มีสถาบันการศึกษาอื่นที่เปิดหลักสูตรทางด้าน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IT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เพิ่มมากขึ้น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1.1 ดำเนินการวางแผนการรับนักศึกษาสำรอง โดยมีการประกาศรายชื่อผู้มีสิทธิ์เข้าศึกษาลำดับสำรอง และมีการรับนักศึกษากรณีพิเศษ เพิ่มเติม</a:t>
                      </a:r>
                    </a:p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1.2 ดำเนินการจัดทำฐานข้อมูลของกลุ่มเป้าหมาย ในแต่ละกิจกรรมให้ชัดเจนมากยิ่งขึ้น รวมทั้งเพิ่มและปรับเปลี่ยนช่องทางการประชาสัมพันธ์ให้เหมาะสมกับการบริโภคสื่อของเป้าหมายในปัจจุบัน</a:t>
                      </a:r>
                    </a:p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1.3 จัดส่งผลการเรียนของนักศึกษาให้อาจารย์ประจำชั้นเพื่อให้ทำการติดตามผลการเรียนนักศึกษา</a:t>
                      </a:r>
                    </a:p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1.4 จัดกิจกรรมสอนเสริมโดยพี่สอนน้อง นักศึกษาเป็นผู้ดำเนินการ</a:t>
                      </a:r>
                    </a:p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1.5 มีการปรับปรุงหลักสูตรระดับปริญญาเอก เป็นแบบ 1 เน้นการวิจัยอย่างเดียว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1.1 ได้ดำเนินการตามแผนการรับนักศึกษาสำรองแล้ว แต่จะทราบจำนวนนักศึกษาใหม่ที่มารายงานตัวเข้าศึกษา ประมาณกลางเดือน พ.ค. 2556</a:t>
                      </a:r>
                    </a:p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1.2 ได้ทำการประชาสัมพันธ์การรับนักศึกษาใหม่ ในสื่อต่าง ๆ ทุกช่องทางแล้ว</a:t>
                      </a:r>
                    </a:p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1.3 อาจารย์ประจำชั้นได้มีการติดตามผลการเรียนนักศึกษาเพื่อแนะนำนักศึกษาต่อไป</a:t>
                      </a:r>
                    </a:p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1.4 มีการจัดกิจกรรมสอนเสริมโดยพี่สอนน้อง ซึ่งนักศึกษาได้ดำเนินการเองก่อนสอบเข้าเดือน ธ.ค. 2555</a:t>
                      </a:r>
                    </a:p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1.5 มีการปรับปรุงหลักสูตรระดับปริญญาเอก โดยเพิ่มแบบ 1 เน้นการวิจัยอย่างเดียว ได้รับอนุมัติจากสภาสถาบัน เมื่อวันที่ 30 ม.ค.2556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 </a:t>
                      </a:r>
                    </a:p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(สูง)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การปรับปรุงหลักสูตร/การสร้างหลักสูตรใหม่ในระดับปริญญาตรี-โท อยู่ในระหว่างการพิจารณา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การทำ </a:t>
                      </a:r>
                      <a:r>
                        <a:rPr lang="en-US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Benchmark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กับคู่แข่ง คณะได้พิจารณาให้ทำในระดับคณะ  จะไม่ทำในระดับสาขาวิชา  เนื่องจากจะได้ข้อมูลที่เป็นประโยชน์ในมิติอื่นๆด้วย เพื่อนำมาพิจารณาในการวางแผนและพัฒนาต่อไป จึงขอเลื่อนออกไปก่อน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1.1 ส.ค. 56 (ดร.สิงหะ   /ดร.กันต์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พงษ์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/คุณ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ณิ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ศวรา)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1.2 ส.ค. 56 (ดร.สิงหะ/งานประชาสัมพันธ์)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1.3 ทุกเทอม (คุณ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ณิ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ศวรา/ดร.สิงหะ)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1.4 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ธค.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55  (ดร.สิงหะ/   คุณ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วิชญ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ดา)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1.5 ปีการศึกษา 2557</a:t>
                      </a:r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(ดร.สิงหะ            /ดร.กันต์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พงษ์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1.6 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สค.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56  (ดร.กันต์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พงษ์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/ดร.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กิติ์สุชาต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ด้านการปฏิบัติงานของสำนักทะเบียนและประมวลผล  คงเหลือความเสี่ยงระดับสูงมาก(5)</a:t>
            </a:r>
            <a:endParaRPr lang="th-TH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571480"/>
          <a:ext cx="9144000" cy="6286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28662"/>
                <a:gridCol w="1540043"/>
                <a:gridCol w="1174601"/>
                <a:gridCol w="2143140"/>
                <a:gridCol w="642942"/>
                <a:gridCol w="1450644"/>
                <a:gridCol w="1263968"/>
              </a:tblGrid>
              <a:tr h="1844702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กระบวนการปฏิบัติงาน/โครงการ/กิจกรรม/ด้านของงานที่ประเมินและวัตถุประสงค์ของการควบคุม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กิจกรรมควบคุม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ผลการดำเนินการและระยะเวลาดำเนินการ (รายละเอียดการดำเนินการ)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ระดับความเสี่ยงหลังการจัดการ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ปัญหาและอุปสรรค / แนวทางแก้ไข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กำหนดเสร็จ / ผู้รับผิดชอบ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4441818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สำนักทะเบียนและประมวลผล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การขอรับทุนการศึกษา  เพื่อให้นักศึกษา 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สจล.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ที่มีคุณสมบัติตามหลักเกณฑ์ได้รับทุนการศึกษาตามระยะเวลาที่กำหนดอย่างถูกต้อง ครบถ้วน ด้วยความยุติธรรมโปร่งใส ตรวจสอบได้เป็นไปตามนโยบายและระเบียบที่เกี่ยวข้องด้านทุนการศึกษา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ของบประมาณในการจัดทำสื่อประชาสัมพันธ์เกี่ยวกับทุนการศึกษา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มีการขออนุมัติงบประมาณเพื่อใช้ในการประชาสัมพันธ์แต่ไม่ได้รับการอนุมัติ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 5   (สูงมาก)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ไม่ได้รับการอนุมัติงบประมาณ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เมษายน 2557/งานทุนการศึกษา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28604"/>
          </a:xfrm>
          <a:ln>
            <a:noFill/>
          </a:ln>
        </p:spPr>
        <p:txBody>
          <a:bodyPr>
            <a:noAutofit/>
          </a:bodyPr>
          <a:lstStyle/>
          <a:p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2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ด้านการปฏิบัติงานของส่วนบริหารวิชาการและวิจัย  คงเหลือความเสี่ยงระดับสูงมาก(5) </a:t>
            </a:r>
            <a:br>
              <a:rPr lang="th-TH" sz="28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500042"/>
          <a:ext cx="9144000" cy="659415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1472"/>
                <a:gridCol w="1428760"/>
                <a:gridCol w="2286016"/>
                <a:gridCol w="1071570"/>
                <a:gridCol w="571504"/>
                <a:gridCol w="2286016"/>
                <a:gridCol w="928662"/>
              </a:tblGrid>
              <a:tr h="1571505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กระบวนการปฏิบัติงาน/โครงการ/กิจกรรม/ด้านของงานที่ประเมินและวัตถุประสงค์ของการควบคุม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กิจกรรมควบคุม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ผลการดำเนินการและระยะเวลาดำเนินการ (รายละเอียดการดำเนินการ)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ระดับความเสี่ยงหลังการจัดการ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ปัญหาและอุปสรรค / แนวทางแก้ไข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กำหนดเสร็จ / ผู้รับผิดชอบ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5022653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ส่วนบริหารวิชา การและวิจัย สำนัก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งานอธิการ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บดี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ระบบบริหารและการจัดการงานวิจัยยังไม่เหมาะสม ทำให้การทำวิจัยขาดประสิทธิภาพ มีผลต่อการบรรลุวิสัยทัศน์ของสถาบัน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ปัจจัยเสี่ยง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-ผลการดำเนินงานด้านการวิจัยไม่บรรลุเป้าหมายตามที่กำหนดไว้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1.แต่งตั้งคณะกรรมการบริหารงานวิจัยเพื่อกำกับดูแลการทำวิจัยของสถาบัน</a:t>
                      </a:r>
                    </a:p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2.มีหน่วยงานกลางบริหารจัดการงานวิจัยอย่างเป็นระบบและชัดเจนเกี่ยวกับ แหล่งเงินทุน การบริหารงบประมาณการวิจัย การเผยแพร่ผลงานวิจัย</a:t>
                      </a:r>
                    </a:p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3.การติดตามประเมินผลงานวิจัย การวิเคราะห์สังเคราะห์ผลงานวิจัย การส่งเสริมพัฒนานักวิจัย (ทั้งสายวิชาการและสายสนับสนุนวิชาการ) การสร้างแรงจูงใจ การจัดทำระบบสารสนเทศเพื่อการวิจัย</a:t>
                      </a:r>
                    </a:p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4.มีการถ่ายทอดนโยบายและทิศทางการวิจัยให้ส่วนงานวิชาการรับทราบอย่างต่อเนื่อง เพื่อให้นักวิจัยได้ทำวิจัยที่สอดคล้องกับนโยบายฯและผลักดันวิสัยทัศน์ของสถาบันให้บรรลุเป้าหมาย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1.มีระเบียบ/ประกาศ</a:t>
                      </a:r>
                    </a:p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2.มีการประกาศนโยบายและทิศทางการวิจัยของสถาบัน</a:t>
                      </a:r>
                    </a:p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3.มีการประชาสัมพันธ์เกี่ยวกับการวิจัยของสถาบันผ่านอีเมล์บุคลากรและเว็บไซด์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 5 </a:t>
                      </a:r>
                    </a:p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(สูงมาก)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ปัญหาอุปสรรค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1.ไม่มีคณะกรรมการบริหารงานวิจัยเพื่อกำกับดูแลการทำวิจัยของสถาบันในภาพรวม ซึ่งเดิมจะมีการแต่งตั้งคณะกรรมการที่ดูแลรับผิดชอบการวิจัยแต่ละประเภทแหล่งเงิน เช่น คณะกรรมการพิจารณาข้อเสนอโครงการวิจัยสถาบันดูแลงานวิจัยจากแหล่งเงินงบประมาณแผ่นดินและเงินรายได้  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2.คณะกรรมการกองทุนวิจัย สถาบัน ดูแลงานวิจัยจากกองทุนวิจัย และแหล่งทุนวิจัยภายนอกมีสำนักส่งเสริมและบริการวิชาการพระจอมเกล้าลาดกระบัง และส่วนบริหารวิชาการและวิจัยดูแล ดังนั้นการดำเนินการวิจัยของสถาบันมิได้มีการพิจารณาจากคณะกรรมการชุดเดียวกัน มีผลต่อระบบการบริหารงานด้านวิจัยในภาพรวมของสถาบัน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ส่วนบริหารวิชาการและวิจัย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น.ส.ปทุมทิพย์ 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สังข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พันธุ์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น.ส.พิกุลทอง  นักทำนา</a:t>
                      </a: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น.ส.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กรนันท์</a:t>
                      </a:r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มาศนุ้ย</a:t>
                      </a:r>
                    </a:p>
                    <a:p>
                      <a:endParaRPr lang="th-TH" sz="16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-ส่วนงานวิชาการ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08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ด้านการปฏิบัติงานของส่วนบริหารวิชาการและวิจัย  คงเหลือความเสี่ยงระดับสูงมาก(5)</a:t>
            </a:r>
            <a:endParaRPr lang="th-TH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785794"/>
          <a:ext cx="9144000" cy="607220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00100"/>
                <a:gridCol w="1785950"/>
                <a:gridCol w="1242848"/>
                <a:gridCol w="1560193"/>
                <a:gridCol w="592489"/>
                <a:gridCol w="1698452"/>
                <a:gridCol w="1263968"/>
              </a:tblGrid>
              <a:tr h="1638532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กระบวนการปฏิบัติงาน/โครงการ/กิจกรรม/ด้านของงานที่ประเมินและวัตถุประสงค์ของการควบคุม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กิจกรรมควบคุม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ผลการดำเนินการและระยะเวลาดำเนินการ (รายละเอียดการดำเนินการ)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ระดับความเสี่ยงหลังการจัดการ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ปัญหาและอุปสรรค / แนวทางแก้ไข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กำหนดเสร็จ / ผู้รับผิดชอบ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4433674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ส่วนบริหารวิชาการและวิจัย สำนักงานอธิการบดี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การพัฒนาผลการเรียนรู้ในการจัด 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มคอ.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3-7 ยังไม่สอดคล้อง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กับอัต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ลักษณ์ของส่วนงานวิชาการและของสถาบัน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ปัจจัยเสี่ยง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ผลการเรียนรู้ในการจัด 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มคอ.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3-7 ไม่สอดคล้อง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กับอัต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ลักษณ์ของส่วนวิชาการและของสถาบัน และไม่เป็นไปตามเกณฑ์การประเมินคุณภาพการศึกษาที่สำนักงานคณะกรรมการการอุดมศึกษากำหนดไว้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ให้ส่วนงานวิชาการจัดทำ 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มคอ.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3-7  ให้สอดคล้อง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กับอัต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ลักษณ์ของส่วนงานวิชาการและของสถาบัน รวมถึงให้เป็นไปตามกรอบระยะเวลาที่กำหนด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มีการจัดทำหนังสือขอติดตามผลการดำเนินการจัดทำ 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มคอ.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 รายละเอียดของรายวิชาและ 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มคอ.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4รายละเอียดของประสบการณ์ภาคสนาม </a:t>
                      </a:r>
                    </a:p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ทั้งนี้ การดำเนินการดังกล่าว ดำเนินการตามปีการศึกษา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 5   (สูงมาก)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ปัญหาอุปสรรค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-อาจารย์ไม่เห็นความสำคัญในการจัดทำ 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มคอ.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3-7</a:t>
                      </a:r>
                    </a:p>
                    <a:p>
                      <a:endParaRPr lang="th-TH" sz="1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แนวทางแก้ไข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-ส่วนงานวิชาการจัดโครงการฝึกอบรมแนวทางการจัดทำ 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มคอ.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3-7 เพื่อสร้างความเข้าใจและให้เห็นความสำคัญในการจัดทำ 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มคอ.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3-7 อย่างต่อเนื่อง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1.ส่วนบริหาร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วิชาการและวิจัย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นาง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พิม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สิริ  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อุ่นตรงจิตร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น.ส.ผจงจิตต์   ยืนวงษ์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นาง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จิรว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ดี  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ม่วงมีผล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2.ส่วนงานวิชาการ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 ด้านการปฏิบัติงานของส่วนบริหารทรัพยากรบุคคล  คงเหลือความเสี่ยงระดับสูง(4)</a:t>
            </a:r>
            <a:endParaRPr lang="th-TH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642918"/>
          <a:ext cx="9144000" cy="63571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32291"/>
                <a:gridCol w="1476183"/>
                <a:gridCol w="1234832"/>
                <a:gridCol w="3571900"/>
                <a:gridCol w="642942"/>
                <a:gridCol w="1285852"/>
              </a:tblGrid>
              <a:tr h="1503810">
                <a:tc>
                  <a:txBody>
                    <a:bodyPr/>
                    <a:lstStyle/>
                    <a:p>
                      <a:pPr algn="ctr"/>
                      <a:r>
                        <a:rPr lang="th-TH" sz="17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17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700" b="1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กระบวนการปฏิบัติงาน/โครงการ/กิจกรรม/ด้านของงานที่ประเมินและวัตถุประสงค์ของการควบคุม</a:t>
                      </a:r>
                      <a:endParaRPr lang="th-TH" sz="17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7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กิจกรรมควบคุม</a:t>
                      </a:r>
                      <a:endParaRPr lang="th-TH" sz="17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7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ผลการดำเนินการและระยะเวลาดำเนินการ (รายละเอียดการดำเนินการ)</a:t>
                      </a:r>
                    </a:p>
                    <a:p>
                      <a:pPr algn="ctr"/>
                      <a:endParaRPr lang="th-TH" sz="17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7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ระดับความเสี่ยงหลังการจัดการ</a:t>
                      </a:r>
                      <a:endParaRPr lang="th-TH" sz="17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7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กำหนดเสร็จ / ผู้รับผิดชอบ</a:t>
                      </a:r>
                      <a:endParaRPr lang="th-TH" sz="17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4711272">
                <a:tc>
                  <a:txBody>
                    <a:bodyPr/>
                    <a:lstStyle/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ส่วนบริหารทรัพยากรบุคคล สำนักงานอธิการบดี</a:t>
                      </a:r>
                      <a:endParaRPr lang="th-TH" sz="17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ข้อมูลในระบบสารสนเทศด้านการบริหารทรัพยากรบุคคล ไม่ได้รับการเชื่อถือ</a:t>
                      </a:r>
                      <a:endParaRPr lang="th-TH" sz="17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มอบหมายให้มีผู้รับผิดชอบหลักในการจัดเก็บข้อมูลอย่างต่อเนื่อง</a:t>
                      </a:r>
                    </a:p>
                    <a:p>
                      <a:pPr algn="l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จัดทำระบบจัดการฐานข้อมูลด้วยโปรแกรมคอมพิวเตอร์</a:t>
                      </a:r>
                      <a:endParaRPr lang="th-TH" sz="17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แต่งตั้ง</a:t>
                      </a:r>
                      <a:r>
                        <a:rPr lang="en-US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7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คกก.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พัฒนาระบบการบริหารจัดการ (</a:t>
                      </a:r>
                      <a:r>
                        <a:rPr lang="en-US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TQA) 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</a:t>
                      </a:r>
                      <a:r>
                        <a:rPr lang="th-TH" sz="17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สนอ.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ประจำปีงบประมาณ 2556</a:t>
                      </a:r>
                    </a:p>
                    <a:p>
                      <a:pPr algn="l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แต่งตั้ง </a:t>
                      </a:r>
                      <a:r>
                        <a:rPr lang="th-TH" sz="17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คกก.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กำหนดร่างขอบเขตของงาน(</a:t>
                      </a:r>
                      <a:r>
                        <a:rPr lang="en-US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TOR) 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และร่างเอกสารประกวดราคาครุภัณฑ์คอมพิวเตอร์รายการระบบฐานข้อมูลกลาง </a:t>
                      </a:r>
                      <a:r>
                        <a:rPr lang="en-US" sz="17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Hardware+Software</a:t>
                      </a:r>
                      <a:endParaRPr lang="en-US" sz="17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l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ของศูนย์บริการข้อมูล) จำนวน 1 ระบบ</a:t>
                      </a:r>
                    </a:p>
                    <a:p>
                      <a:pPr algn="l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 การจัดซื้อจัดจ้างระบบฐานข้อมูลกลาง(</a:t>
                      </a:r>
                      <a:r>
                        <a:rPr lang="en-US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Hardware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และ</a:t>
                      </a:r>
                      <a:r>
                        <a:rPr lang="en-US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Software 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ของศูนย์บริการข้อมูล)  สรุปค่าใช้จ่าย  ภายในวงเงิน 30,000,000 บาท วงเงินเท่ากับในการจัดหาระบบศูนย์ข้อมูลกลางและบริการสำหรับการบริหารทรัพยากรบุคคล และงานบริการวิชาการ จำนวน 9 ระบบ  </a:t>
                      </a:r>
                    </a:p>
                    <a:p>
                      <a:pPr algn="l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4. นักบริหารทรัพยากรบุคคล จัดทำฐานข้อมูลในรูปแบบไฟล์ </a:t>
                      </a:r>
                      <a:r>
                        <a:rPr lang="en-US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Excel</a:t>
                      </a:r>
                    </a:p>
                    <a:p>
                      <a:pPr algn="l"/>
                      <a:r>
                        <a:rPr lang="en-US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. นักวิชาการคอมพิวเตอร์ </a:t>
                      </a:r>
                      <a:r>
                        <a:rPr lang="th-TH" sz="17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สทบ.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จัดทำฐานข้อมูลกลางบนระบบ </a:t>
                      </a:r>
                      <a:r>
                        <a:rPr lang="en-US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Cloud Computing</a:t>
                      </a:r>
                      <a:endParaRPr lang="th-TH" sz="17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</a:t>
                      </a:r>
                    </a:p>
                    <a:p>
                      <a:pPr algn="ctr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4 </a:t>
                      </a:r>
                    </a:p>
                    <a:p>
                      <a:pPr algn="ctr"/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(สูง)</a:t>
                      </a:r>
                      <a:endParaRPr lang="th-TH" sz="17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เดือน กันยายน พ.ศ.2556   </a:t>
                      </a:r>
                    </a:p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 รศ.ดร.สมชาติ จิริวิภากร  (รักษาการแทนผู้อำนวยการส่วนบริหารทรัพยากรบุคคล) </a:t>
                      </a:r>
                      <a:r>
                        <a:rPr lang="en-US" sz="17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kjsomcha</a:t>
                      </a:r>
                      <a:r>
                        <a:rPr lang="en-US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@</a:t>
                      </a:r>
                    </a:p>
                    <a:p>
                      <a:r>
                        <a:rPr lang="en-US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kmitl.ac.th</a:t>
                      </a:r>
                    </a:p>
                    <a:p>
                      <a:r>
                        <a:rPr lang="en-US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น.ส.ศิริพร     นค</a:t>
                      </a:r>
                      <a:r>
                        <a:rPr lang="th-TH" sz="17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ราวัฒน์</a:t>
                      </a:r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      (นักบริหารทรัพยากรบุคคล)  </a:t>
                      </a:r>
                      <a:r>
                        <a:rPr lang="en-US" sz="17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knsiripo</a:t>
                      </a:r>
                      <a:r>
                        <a:rPr lang="en-US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@</a:t>
                      </a:r>
                    </a:p>
                    <a:p>
                      <a:r>
                        <a:rPr lang="en-US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kmitl.ac.th</a:t>
                      </a:r>
                      <a:endParaRPr lang="th-TH" sz="17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08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ด้านสุขภาพของส่วนกิจการนักศึกษา  คงเหลือความเสี่ยงระดับสูง(4)</a:t>
            </a:r>
            <a:endParaRPr lang="th-TH" sz="3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642918"/>
          <a:ext cx="9144000" cy="62150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57224"/>
                <a:gridCol w="1214446"/>
                <a:gridCol w="1785950"/>
                <a:gridCol w="1143008"/>
                <a:gridCol w="1000132"/>
                <a:gridCol w="2000264"/>
                <a:gridCol w="1142976"/>
              </a:tblGrid>
              <a:tr h="2079996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18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u="none" strike="noStrike" dirty="0">
                          <a:latin typeface="TH SarabunPSK" pitchFamily="34" charset="-34"/>
                          <a:cs typeface="TH SarabunPSK" pitchFamily="34" charset="-34"/>
                        </a:rPr>
                        <a:t>กระบวนการปฏิบัติงาน/โครงการ/กิจกรรม/ด้านของงานที่ประเมินและวัตถุประสงค์ของการควบคุม</a:t>
                      </a:r>
                      <a:endParaRPr lang="th-TH" sz="18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กิจกรรมควบคุม</a:t>
                      </a:r>
                      <a:endParaRPr lang="th-TH" sz="18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ผลการดำเนินการและระยะเวลาดำเนินการ (รายละเอียดการดำเนินการ)</a:t>
                      </a:r>
                      <a:endParaRPr lang="th-TH" sz="18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ระดับความเสี่ยงหลังการจัดการ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ปัญหาและอุปสรรค / </a:t>
                      </a:r>
                    </a:p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แนวทางแก้ไข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 / ผู้รับผิดชอบ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4135086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ส่วนกิจการนักศึกษา สำนักงานอธิการบดี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ความปลอดภัยในการเดินทางมาสถาบัน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1.รณรงค์ให้นักศึกษามีความรู้ความเข้าใจ และปฏิบัติตามกฎจราจร</a:t>
                      </a:r>
                    </a:p>
                    <a:p>
                      <a:pPr algn="l"/>
                      <a:endParaRPr lang="th-TH" sz="1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2.จัดประชาสัมพันธ์ด้านรณรงค์ให้นักศึกษาปฏิบัติตาม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กฏ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จราจร</a:t>
                      </a:r>
                    </a:p>
                    <a:p>
                      <a:pPr algn="l"/>
                      <a:endParaRPr lang="th-TH" sz="1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3.ทำประกันอุบัติเหตุสำหรับนักศึกษา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ตลอดปีงบประมาณ 2556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 </a:t>
                      </a:r>
                    </a:p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 </a:t>
                      </a:r>
                    </a:p>
                    <a:p>
                      <a:pPr algn="ctr"/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(สูง)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ปัญหา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นักศึกษาไม่ให้ความสำคัญในการสวมหมวกนิรภัย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นักศึกษาไม่ให้ความสำคัญในการใช้สะพานลอยข้ามถนน</a:t>
                      </a:r>
                    </a:p>
                    <a:p>
                      <a:endParaRPr lang="th-TH" sz="1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แนวทางแก้ไข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จัดโครงการรณรงค์ขับขี่ปลอดภัยเปิดไฟใส่หมวกนิรภัย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จัดโครงการรณรงค์เพื่อให้นักศึกษาใช้สะพานลอยข้างถนน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สิงหาคม -กันยายน 2556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นายสัญญา               สุขพันธ์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08"/>
          </a:xfrm>
          <a:solidFill>
            <a:schemeClr val="bg1"/>
          </a:solidFill>
          <a:ln w="3175">
            <a:noFill/>
          </a:ln>
        </p:spPr>
        <p:txBody>
          <a:bodyPr>
            <a:normAutofit/>
          </a:bodyPr>
          <a:lstStyle/>
          <a:p>
            <a:r>
              <a:rPr lang="th-TH" sz="3500" b="1" dirty="0" smtClean="0">
                <a:latin typeface="TH SarabunPSK" pitchFamily="34" charset="-34"/>
                <a:cs typeface="TH SarabunPSK" pitchFamily="34" charset="-34"/>
              </a:rPr>
              <a:t>การประเมินผลการควบคุมความเสี่ยงของสถาบัน</a:t>
            </a:r>
            <a:endParaRPr lang="th-TH" sz="3500" b="1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0" y="1000108"/>
          <a:ext cx="9143999" cy="5857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ln>
            <a:noFill/>
          </a:ln>
        </p:spPr>
        <p:txBody>
          <a:bodyPr>
            <a:no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ผลการดำเนินการและระยะเวลาดำเนินการความเสี่ยงของสถาบัน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0" y="857232"/>
          <a:ext cx="9144000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357298"/>
            <a:ext cx="8929750" cy="5500702"/>
          </a:xfrm>
        </p:spPr>
        <p:txBody>
          <a:bodyPr>
            <a:noAutofit/>
          </a:bodyPr>
          <a:lstStyle/>
          <a:p>
            <a:pPr algn="l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    (ต่อ)ระเบียบวาระที่  1   เรื่องแจ้งเพื่อทราบ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1.2 รายงานผลการดำเนินงานบริหารความเสี่ยงของสถาบัน ประจำปีงบประมาณ 2556 รอบระยะเวลา 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6 เดือน  (เดือนตุลาคม 2555 – เดือนมีนาคม 2556) 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ตามมติสภาสถาบันเทคโนโลยีพระจอมเกล้าเจ้าคุณทหารลาดกระบัง  ครั้งที่ 7/2556  เมื่อวันพุธที่ 31 กรกฎาคม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2556</a:t>
            </a:r>
            <a:br>
              <a:rPr lang="en-US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                              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pic>
        <p:nvPicPr>
          <p:cNvPr id="5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6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643050"/>
            <a:ext cx="8858312" cy="4808360"/>
          </a:xfrm>
        </p:spPr>
        <p:txBody>
          <a:bodyPr>
            <a:noAutofit/>
          </a:bodyPr>
          <a:lstStyle/>
          <a:p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6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6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        </a:t>
            </a:r>
            <a:br>
              <a:rPr lang="th-TH" sz="6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6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6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ระเบียบวาระที่  5 </a:t>
            </a:r>
            <a:br>
              <a:rPr lang="th-TH" sz="6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เรื่องอื่นๆ (ถ้ามี)</a:t>
            </a:r>
            <a:br>
              <a:rPr lang="th-TH" sz="6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6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6000" b="1" dirty="0" smtClean="0">
                <a:latin typeface="TH SarabunPSK" pitchFamily="34" charset="-34"/>
                <a:cs typeface="TH SarabunPSK" pitchFamily="34" charset="-34"/>
              </a:rPr>
              <a:t>             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6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th-TH" sz="6000" b="1" dirty="0" smtClean="0"/>
              <a:t>                                       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6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60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60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pic>
        <p:nvPicPr>
          <p:cNvPr id="5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6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14414" y="2428868"/>
            <a:ext cx="6572296" cy="1428760"/>
          </a:xfr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“If we can measure Risk, we can</a:t>
            </a:r>
            <a:br>
              <a:rPr lang="en-US" sz="48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48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make no Risk”</a:t>
            </a:r>
            <a:endParaRPr lang="th-TH" sz="4800" dirty="0">
              <a:solidFill>
                <a:srgbClr val="C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357422" y="4357694"/>
            <a:ext cx="4071966" cy="571504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500" b="1" dirty="0" smtClean="0">
                <a:latin typeface="TH SarabunPSK" pitchFamily="34" charset="-34"/>
                <a:cs typeface="TH SarabunPSK" pitchFamily="34" charset="-34"/>
              </a:rPr>
              <a:t>http://www.cca.kmitl.ac.th</a:t>
            </a:r>
            <a:endParaRPr lang="th-TH" sz="2500" b="1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6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6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1571612"/>
            <a:ext cx="8715436" cy="5286388"/>
          </a:xfrm>
        </p:spPr>
        <p:txBody>
          <a:bodyPr>
            <a:no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           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ระเบียบวาระที่  2 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รับรองรายงานการประชุม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คณะกรรมการบริหารความเสี่ยงระดับสถาบัน    </a:t>
            </a:r>
            <a:r>
              <a:rPr lang="th-TH" sz="48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ครั้งที่  1/2556 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เมื่อวันจันทร์ที่  27  พฤษภาคม  </a:t>
            </a:r>
            <a:r>
              <a:rPr lang="en-US" sz="4800" b="1" dirty="0" smtClean="0">
                <a:latin typeface="TH SarabunPSK" pitchFamily="34" charset="-34"/>
                <a:cs typeface="TH SarabunPSK" pitchFamily="34" charset="-34"/>
              </a:rPr>
              <a:t>2556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dirty="0" smtClean="0"/>
              <a:t> 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th-TH" sz="3600" b="1" dirty="0" smtClean="0"/>
              <a:t>                                      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pic>
        <p:nvPicPr>
          <p:cNvPr id="5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6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357298"/>
            <a:ext cx="8858312" cy="5357850"/>
          </a:xfrm>
        </p:spPr>
        <p:txBody>
          <a:bodyPr>
            <a:no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      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 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ระเบียบวาระที่  3   เรื่องสืบเนื่อง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3.1</a:t>
            </a:r>
            <a:r>
              <a:rPr lang="th-TH" sz="4800" b="1" i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ผลสรุปแผนบริหารจัดการเพื่อลดความเสี่ยงระดับความเสี่ยงสูง– สูงมาก                                ประจำปีงบประมาณ </a:t>
            </a:r>
            <a:r>
              <a:rPr lang="en-US" sz="4800" b="1" dirty="0" smtClean="0">
                <a:latin typeface="TH SarabunPSK" pitchFamily="34" charset="-34"/>
                <a:cs typeface="TH SarabunPSK" pitchFamily="34" charset="-34"/>
              </a:rPr>
              <a:t>2556</a:t>
            </a:r>
            <a:br>
              <a:rPr lang="en-US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มี 4 หน่วยงาน 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ดังนี้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th-TH" sz="40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pic>
        <p:nvPicPr>
          <p:cNvPr id="5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6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4422"/>
            <a:ext cx="9144000" cy="5500726"/>
          </a:xfrm>
        </p:spPr>
        <p:txBody>
          <a:bodyPr>
            <a:noAutofit/>
          </a:bodyPr>
          <a:lstStyle/>
          <a:p>
            <a:pPr algn="l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      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   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   (ต่อ) ระเบียบวาระที่  3   เรื่องสืบเนื่อง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คงเหลือ 2 หน่วยงานที่ของบประมาณสนับสนุนจากส่วนกลาง  ปัจจุบัน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ลดความเสี่ยงได้แล้ว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โดยใช้งบประมาณของหน่วยงานตนเอง คือ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1.สำนักส่งเสริมและบริการวิชาการพระจอมเกล้าลาดกระบัง     </a:t>
            </a:r>
            <a:b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        เดิมตั้งงบประมาณไว้  1,700,000 บาท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2.วิทยาลัยนวัตกรรมการจัดการข้อมูล  </a:t>
            </a:r>
            <a:br>
              <a:rPr lang="th-TH" b="1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 เดิมตั้งงบประมาณไว้  1,100,000 บาท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         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5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6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1357298"/>
            <a:ext cx="8643998" cy="5357850"/>
          </a:xfrm>
        </p:spPr>
        <p:txBody>
          <a:bodyPr>
            <a:noAutofit/>
          </a:bodyPr>
          <a:lstStyle/>
          <a:p>
            <a:pPr algn="l"/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            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         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      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      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         (ต่อ) ระเบียบวาระที่  3   เรื่องสืบเนื่อง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 หน่วยงานที่ขอเงินสนับสนุนจากส่วนกลาง และ</a:t>
            </a:r>
            <a:r>
              <a:rPr lang="th-TH" sz="4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ความเสี่ยงยังคงอยู่ 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มี 2 หน่วยงานคือ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48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1. คณะอุตสาหกรรมเกษตร </a:t>
            </a:r>
            <a:br>
              <a:rPr lang="th-TH" sz="48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            ตั้งงบฯ ไว้ 3,600,000 บาท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4800" b="1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2. คณะครุศาสตร์อุตสาหกรรม </a:t>
            </a:r>
            <a:br>
              <a:rPr lang="th-TH" sz="4800" b="1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     ตั้งงบฯ ไว้ 20,000,000 บาท 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               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   </a:t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4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8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48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5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6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357298"/>
            <a:ext cx="8858312" cy="5357850"/>
          </a:xfrm>
        </p:spPr>
        <p:txBody>
          <a:bodyPr>
            <a:noAutofit/>
          </a:bodyPr>
          <a:lstStyle/>
          <a:p>
            <a:pPr algn="l"/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        </a:t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        </a:t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  ระเบียบวาระที่  4  เรื่องเสนอเพื่อพิจารณา</a:t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          รายงานผลการติดตามประเมินผลและการปรับปรุงการควบคุมภายใน หรือ </a:t>
            </a:r>
            <a:r>
              <a:rPr lang="en-US" sz="5400" b="1" dirty="0" smtClean="0">
                <a:latin typeface="TH SarabunPSK" pitchFamily="34" charset="-34"/>
                <a:cs typeface="TH SarabunPSK" pitchFamily="34" charset="-34"/>
              </a:rPr>
              <a:t>ERM-05</a:t>
            </a: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 รอบระยะเวลา 12 เดือน ประจำปีงบประมาณ 2556</a:t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5400" b="1" dirty="0" smtClean="0">
                <a:latin typeface="TH SarabunPSK" pitchFamily="34" charset="-34"/>
                <a:cs typeface="TH SarabunPSK" pitchFamily="34" charset="-34"/>
              </a:rPr>
              <a:t>         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th-TH" sz="5400" b="1" dirty="0" smtClean="0"/>
              <a:t>                                       </a:t>
            </a: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54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pic>
        <p:nvPicPr>
          <p:cNvPr id="5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6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928802"/>
            <a:ext cx="8143932" cy="4522608"/>
          </a:xfrm>
        </p:spPr>
        <p:txBody>
          <a:bodyPr>
            <a:noAutofit/>
          </a:bodyPr>
          <a:lstStyle/>
          <a:p>
            <a:pPr algn="l"/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  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th-TH" sz="3600" b="1" dirty="0" smtClean="0"/>
              <a:t>                                      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pic>
        <p:nvPicPr>
          <p:cNvPr id="1026" name="Picture 2" descr="C:\Users\User\Desktop\RM 2556\คู่มือความเสี่ยง สจล. 2555_files\00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428736"/>
            <a:ext cx="6372229" cy="4776791"/>
          </a:xfrm>
          <a:prstGeom prst="rect">
            <a:avLst/>
          </a:prstGeom>
          <a:noFill/>
        </p:spPr>
      </p:pic>
      <p:pic>
        <p:nvPicPr>
          <p:cNvPr id="6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53526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3359</TotalTime>
  <Words>2687</Words>
  <Application>Microsoft Office PowerPoint</Application>
  <PresentationFormat>On-screen Show (4:3)</PresentationFormat>
  <Paragraphs>293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     ระเบียบวาระการประชุม คณะกรรมการบริหารความเสี่ยงระดับสถาบัน ครั้งที่  2 / 2556 ในวันอังคารที่  22  ตุลาคม  พ.ศ.2556 เริ่มเวลา  10.00 น. ณ ห้องสุพรรณิการ์ (ห้อง 606) ชั้น 6     </vt:lpstr>
      <vt:lpstr>                 ระเบียบวาระที่  1   เรื่องแจ้งเพื่อทราบ           1.1 การแต่งตั้งที่ปรึกษาด้านการบริหาร    ความเสี่ยงของสถาบัน (เพิ่มเติม)  ตามคำสั่ง    สภาสถาบันเทคโนโลยีพระจอมเกล้าเจ้าคุณทหาร    ลาดกระบัง ที่ 009/2556                                                                          </vt:lpstr>
      <vt:lpstr>             (ต่อ)ระเบียบวาระที่  1   เรื่องแจ้งเพื่อทราบ          1.2 รายงานผลการดำเนินงานบริหารความเสี่ยงของสถาบัน ประจำปีงบประมาณ 2556 รอบระยะเวลา  6 เดือน  (เดือนตุลาคม 2555 – เดือนมีนาคม 2556)  ตามมติสภาสถาบันเทคโนโลยีพระจอมเกล้าเจ้าคุณทหารลาดกระบัง  ครั้งที่ 7/2556  เมื่อวันพุธที่ 31 กรกฎาคม 2556                                              </vt:lpstr>
      <vt:lpstr>                               ระเบียบวาระที่  2  รับรองรายงานการประชุม คณะกรรมการบริหารความเสี่ยงระดับสถาบัน     ครั้งที่  1/2556  เมื่อวันจันทร์ที่  27  พฤษภาคม  2556                                             </vt:lpstr>
      <vt:lpstr>                             ระเบียบวาระที่  3   เรื่องสืบเนื่อง 3.1  ผลสรุปแผนบริหารจัดการเพื่อลดความเสี่ยงระดับความเสี่ยงสูง– สูงมาก                                ประจำปีงบประมาณ 2556 มี 4 หน่วยงาน  ดังนี้     </vt:lpstr>
      <vt:lpstr>                                                               (ต่อ) ระเบียบวาระที่  3   เรื่องสืบเนื่อง     คงเหลือ 2 หน่วยงานที่ของบประมาณสนับสนุนจากส่วนกลาง  ปัจจุบันลดความเสี่ยงได้แล้วโดยใช้งบประมาณของหน่วยงานตนเอง คือ 1.สำนักส่งเสริมและบริการวิชาการพระจอมเกล้าลาดกระบัง              เดิมตั้งงบประมาณไว้  1,700,000 บาท  2.วิทยาลัยนวัตกรรมการจัดการข้อมูล           เดิมตั้งงบประมาณไว้  1,100,000 บาท                               </vt:lpstr>
      <vt:lpstr>                                                               (ต่อ) ระเบียบวาระที่  3   เรื่องสืบเนื่อง     หน่วยงานที่ขอเงินสนับสนุนจากส่วนกลาง และความเสี่ยงยังคงอยู่ มี 2 หน่วยงานคือ    1. คณะอุตสาหกรรมเกษตร              ตั้งงบฯ ไว้ 3,600,000 บาท    2. คณะครุศาสตร์อุตสาหกรรม              ตั้งงบฯ ไว้ 20,000,000 บาท                               </vt:lpstr>
      <vt:lpstr>                            ระเบียบวาระที่  4  เรื่องเสนอเพื่อพิจารณา           รายงานผลการติดตามประเมินผลและการปรับปรุงการควบคุมภายใน หรือ ERM-05 รอบระยะเวลา 12 เดือน ประจำปีงบประมาณ 2556                                                        </vt:lpstr>
      <vt:lpstr>                                                         </vt:lpstr>
      <vt:lpstr>                                                         </vt:lpstr>
      <vt:lpstr>                (ต่อ)ระเบียบวาระที่  4   เรื่องเสนอเพื่อพิจารณา          เมื่อจำแนกเป็นรายด้านพบความเสี่ยงของ ส่วนงานวิชาการ ส่วนงานอื่น สำนักงานสภาสถาบัน และสำนักงานอธิการบดี                                                       </vt:lpstr>
      <vt:lpstr>ภาพรวมจำนวนความเสี่ยงในแต่ละด้านของสถาบัน รอบ 12 เดือน ปีงบประมาณ 2556</vt:lpstr>
      <vt:lpstr>                       (ต่อ)ระเบียบวาระที่  4   เรื่องเสนอเพื่อพิจารณา          พบระดับความเสี่ยงก่อน และ หลังการจัดการ  ของส่วนงานวิชาการ  ส่วนงานอื่น  สำนักงานสภาสถาบัน  และสำนักงานอธิการบดี                                                        </vt:lpstr>
      <vt:lpstr>เปรียบเทียบระดับความเสี่ยงก่อนและหลังการจัดการ</vt:lpstr>
      <vt:lpstr>                         (ต่อ)ระเบียบวาระที่  4   เรื่องเสนอเพื่อพิจารณา                 คงเหลือความเสี่ยงระดับสูง(4) – สูงมาก(5)  ของส่วนงานวิชาการ  ส่วนงานอื่น  สำนักงานสภาสถาบัน  และสำนักงานอธิการบดี                                                        </vt:lpstr>
      <vt:lpstr>ปี 2556 รอบ 12 เดือนคงเหลือความเสี่ยงระดับสูง 7 ตัว และระดับสูงมาก 4 ตัว</vt:lpstr>
      <vt:lpstr>ด้านกลยุทธ์ของวิทยาลัยนวัตกรรมการจัดการข้อมูล คงเหลือความเสี่ยงระดับสูง(4)</vt:lpstr>
      <vt:lpstr>ด้านกลยุทธ์ของวิทยาลัยนานาชาติ  คงเหลือความเสี่ยงระดับสูง(4)</vt:lpstr>
      <vt:lpstr> ด้านกลยุทธ์ของคณะเทคโนโลยีสารสนเทศ  คงเหลือความเสี่ยงระดับสูง(4)</vt:lpstr>
      <vt:lpstr>ด้านนโยบาย/กฎหมาย/ระเบียบ/ข้อบังคับของคณะวิทยาศาสตร์ คงเหลือความเสี่ยงระดับสูง(4)</vt:lpstr>
      <vt:lpstr> ด้านนโยบาย/กฎหมาย/ระเบียบ/ข้อบังคับของสำนักงานสภาสถาบัน คงเหลือความเสี่ยงระดับสูงมาก(5)</vt:lpstr>
      <vt:lpstr>ด้านการเงินของคณะเทคโนโลยีสารสนเทศ  คงเหลือความเสี่ยงระดับสูง(4)</vt:lpstr>
      <vt:lpstr>ด้านการปฏิบัติงานของสำนักทะเบียนและประมวลผล  คงเหลือความเสี่ยงระดับสูงมาก(5)</vt:lpstr>
      <vt:lpstr> ด้านการปฏิบัติงานของส่วนบริหารวิชาการและวิจัย  คงเหลือความเสี่ยงระดับสูงมาก(5)  </vt:lpstr>
      <vt:lpstr>ด้านการปฏิบัติงานของส่วนบริหารวิชาการและวิจัย  คงเหลือความเสี่ยงระดับสูงมาก(5)</vt:lpstr>
      <vt:lpstr> ด้านการปฏิบัติงานของส่วนบริหารทรัพยากรบุคคล  คงเหลือความเสี่ยงระดับสูง(4)</vt:lpstr>
      <vt:lpstr>ด้านสุขภาพของส่วนกิจการนักศึกษา  คงเหลือความเสี่ยงระดับสูง(4)</vt:lpstr>
      <vt:lpstr>การประเมินผลการควบคุมความเสี่ยงของสถาบัน</vt:lpstr>
      <vt:lpstr>ผลการดำเนินการและระยะเวลาดำเนินการความเสี่ยงของสถาบัน</vt:lpstr>
      <vt:lpstr>             ระเบียบวาระที่  5  เรื่องอื่นๆ (ถ้ามี)                                                          </vt:lpstr>
      <vt:lpstr>“If we can measure Risk, we can make no Risk”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ประชุมความเสี่ยง สนอ.</dc:title>
  <dc:creator>User</dc:creator>
  <cp:lastModifiedBy>User</cp:lastModifiedBy>
  <cp:revision>321</cp:revision>
  <dcterms:created xsi:type="dcterms:W3CDTF">2013-05-10T06:40:27Z</dcterms:created>
  <dcterms:modified xsi:type="dcterms:W3CDTF">2013-10-24T01:05:57Z</dcterms:modified>
</cp:coreProperties>
</file>